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9" r:id="rId3"/>
    <p:sldId id="272" r:id="rId4"/>
    <p:sldId id="274" r:id="rId5"/>
    <p:sldId id="284" r:id="rId6"/>
    <p:sldId id="273" r:id="rId7"/>
    <p:sldId id="275" r:id="rId8"/>
    <p:sldId id="276" r:id="rId9"/>
    <p:sldId id="278" r:id="rId10"/>
    <p:sldId id="279" r:id="rId11"/>
    <p:sldId id="280" r:id="rId12"/>
    <p:sldId id="281" r:id="rId13"/>
    <p:sldId id="285" r:id="rId14"/>
    <p:sldId id="277" r:id="rId15"/>
    <p:sldId id="282" r:id="rId16"/>
    <p:sldId id="283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瞳 梓" initials="瞳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77" d="100"/>
          <a:sy n="77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29CEE02-6AD0-4C43-ACA9-3D045FBA2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DA2C424B-431F-41AE-AB4C-74D25E844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6926116-A5FA-48C0-A8D0-9B5C0BFF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EA3D5BE-66CD-4B79-B74B-5B984EFE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9A6A854-52E4-4B23-BEAD-AB757BCF0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99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3D064E3-1015-4651-8292-875E43D5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0EE0593-A78D-4669-B590-8E0E681E0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22F957C-DD09-4576-9F5E-08F3B66E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4C6B67E-D1E1-4119-8240-B4603F10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CBC4CA8-CC74-455C-A0FD-64AFD372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2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1D6703FE-893C-495D-9267-536FA34BE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F8171BE-5A04-4169-BF46-39A20C66C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CD13879-6B5E-4214-A159-B3E7F3ACA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B640BC5-4A94-4BC0-8DAC-0C7F4560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7FDF12-58BD-4880-BFC5-B971E92A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19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5E0B520-5EED-45A1-A977-5DEF3501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6D970FA-102B-4078-9B24-B46E0D8C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1BE4C09-17A8-4302-AEC9-AE61496F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3815010-41B2-4F98-8EDF-3BBD0CF5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3CB4CDC-6D04-4054-B6DF-775CF073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8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6F6FD58-BBB7-4289-A595-84D69392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A598800-B58F-49A8-BAE8-09FD92A59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2AA4B40-43A2-4D06-8C7A-329B0912C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7CFF750-5211-4EF3-9C8E-8638AE5A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5FB2BE7-6123-40E2-B89F-D7EE0045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9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605D8D6-B888-46F3-BBCB-701AB55E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F8BE56B-1034-468A-A2BE-FD1E3F545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3255434-6D79-48FC-91AA-819D01A21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243510E-CB86-4A25-96CF-74BC9E0C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446F0DC-305F-4A30-8B0E-AA3F5D57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2002807-234B-4C71-B085-1F4D97FA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33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BA5D25C-17CF-4CEC-9650-291E3F52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E01493B-CDF2-43D7-95E0-051C7CB7F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CAEEBCB-CDCB-4C66-95D0-8D9851FBB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07D0749-3239-4105-8A6F-69CCECADA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A035FE9C-9CB5-4467-8E3B-0AF7B7B1C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8BDB7E25-5112-4B86-8695-1E40CDD9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8D7C3557-CF80-4159-8667-D31152FC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49010EA5-0A57-44F5-856F-B5BA7F3F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2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AB05AE-98EA-4D88-A5D1-EA2BE74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FE9A139B-DEA5-40FC-9BA0-241C6B0E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2ACAC52-38AF-480B-A083-7EC87684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0004C595-1B50-4E6A-BFD5-EB2DEC8D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9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09245A03-3ACD-4A52-9BAB-F2C958CA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B384D4A9-5406-4D28-B2B1-CE54ECF2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D0B1729-A112-4BD9-A3A2-0FE22B1A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75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9E54EEC-F8FD-48C2-A696-CFD623DA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076654D-7E43-49AC-9247-FE29F94E8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436A1B6-E038-4C6C-9A4E-616DDEA0F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927405B-DC3A-4912-AE32-CC584F47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22504CA-E426-4717-97C6-06E466C8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201EDB9-A862-475D-9D8E-8CDFDF8E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2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F020F7-5A3B-495C-B22E-15EF4F3C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8632E573-7385-47C8-B82D-83AABA552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3D62CAC-46B7-45C0-8BF9-8BB684A25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8CD211FA-0AEB-4986-8E46-A4709AD1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74C3587-04F9-45CF-AF6B-C4FB1A62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064336DB-CBCE-4894-82E7-A920B1AE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6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455C1D5D-EA85-4CA9-AC1C-CCF85C47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860A78B-C7D1-4B00-9A10-3A60F165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9C73E05-6287-4952-9655-2B31C5597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3E930-14B4-42C0-A4E8-88D4526F7354}" type="datetimeFigureOut">
              <a:rPr lang="zh-CN" altLang="en-US" smtClean="0"/>
              <a:t>21/4/3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A04E419-B7BC-48CA-A2EC-0B40397E1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F90BFCF-502C-4FE8-A2BC-89B20F16D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74C6-3F82-45EB-A96B-1F68EF942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40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5" Type="http://schemas.microsoft.com/office/2007/relationships/hdphoto" Target="../media/hdphoto3.wdp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1275" y="-436910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9900" dirty="0" smtClean="0">
                <a:solidFill>
                  <a:schemeClr val="bg1"/>
                </a:solidFill>
                <a:latin typeface="STXingkai" charset="-122"/>
                <a:ea typeface="STXingkai" charset="-122"/>
                <a:cs typeface="STXingkai" charset="-122"/>
              </a:rPr>
              <a:t>加</a:t>
            </a:r>
            <a:endParaRPr kumimoji="1" lang="zh-CN" altLang="en-US" sz="19900" dirty="0">
              <a:solidFill>
                <a:schemeClr val="bg1"/>
              </a:solidFill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6558" y="2724702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3900" dirty="0" smtClean="0">
                <a:solidFill>
                  <a:schemeClr val="bg1"/>
                </a:solidFill>
                <a:latin typeface="STXingkai" charset="-122"/>
                <a:ea typeface="STXingkai" charset="-122"/>
                <a:cs typeface="STXingkai" charset="-122"/>
              </a:rPr>
              <a:t>油</a:t>
            </a:r>
            <a:endParaRPr kumimoji="1" lang="zh-CN" altLang="en-US" sz="23900" dirty="0">
              <a:solidFill>
                <a:schemeClr val="bg1"/>
              </a:solidFill>
              <a:latin typeface="STXingkai" charset="-122"/>
              <a:ea typeface="STXingkai" charset="-122"/>
              <a:cs typeface="STXingka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80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04CAC49-44B6-46A1-B05C-33783A898CEC}"/>
              </a:ext>
            </a:extLst>
          </p:cNvPr>
          <p:cNvSpPr/>
          <p:nvPr/>
        </p:nvSpPr>
        <p:spPr>
          <a:xfrm>
            <a:off x="3527394" y="1746759"/>
            <a:ext cx="78093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积极暗示能强化自己的信心，消除烦恼。考生在考前就要根据自己的情况，进行积极暗示，自我打气。“我行，我一定行”。如遇到自己实在解不出的题难题也不要忧心忡忡。从狐狸吃葡萄的故事中我们可以得到启迪，狐狸吃不到葡萄就说葡萄是酸的，这并不是“自欺欺人”，而是“聪明过人”之处。面对一颗自己确实吃不到的葡萄，与其在架下上窜下跳白费力，还不如说这颗葡萄是酸的，另找甜的</a:t>
            </a: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自己熟悉的、力所能及的，以长补短，同样可以成功。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BADF9980-29C2-49CF-9BBF-9F18D3245CFC}"/>
              </a:ext>
            </a:extLst>
          </p:cNvPr>
          <p:cNvGrpSpPr/>
          <p:nvPr/>
        </p:nvGrpSpPr>
        <p:grpSpPr>
          <a:xfrm>
            <a:off x="975065" y="1919757"/>
            <a:ext cx="2123243" cy="1367161"/>
            <a:chOff x="975065" y="1919757"/>
            <a:chExt cx="2123243" cy="136716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A613B9EC-0DEE-4F5C-AFAE-221F0B93A86E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积极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暗示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81221F34-B8EF-46A0-ACC9-8DB5DADEB86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31F34BF-CAB5-4455-A581-8B19EE9A2C0A}"/>
              </a:ext>
            </a:extLst>
          </p:cNvPr>
          <p:cNvSpPr/>
          <p:nvPr/>
        </p:nvSpPr>
        <p:spPr>
          <a:xfrm>
            <a:off x="3527394" y="3902668"/>
            <a:ext cx="7809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在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应对考试时不要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把问题想得太复杂和困难了，不要无端地给自己预设困难，让自己还没开始就先怯场了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457200"/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只要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你别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把考试它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看得那样神圣，那样高不可攀，你学习起来、应对起来就会轻松多了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C414D3D0-7228-48C4-8549-F76577902E89}"/>
              </a:ext>
            </a:extLst>
          </p:cNvPr>
          <p:cNvGrpSpPr/>
          <p:nvPr/>
        </p:nvGrpSpPr>
        <p:grpSpPr>
          <a:xfrm>
            <a:off x="975065" y="3898979"/>
            <a:ext cx="2123243" cy="1367161"/>
            <a:chOff x="975065" y="1919757"/>
            <a:chExt cx="2123243" cy="136716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E4C4B50C-1678-477E-B4A7-2086BEC1FC54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潜心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专注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E3F73A35-0561-494E-B62C-07E26C37E8B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AEC4114-5F75-4896-9629-C3707590FBCE}"/>
              </a:ext>
            </a:extLst>
          </p:cNvPr>
          <p:cNvSpPr/>
          <p:nvPr/>
        </p:nvSpPr>
        <p:spPr>
          <a:xfrm>
            <a:off x="3790765" y="975844"/>
            <a:ext cx="4610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/>
            <a:r>
              <a:rPr lang="zh-CN" altLang="en-US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调整心态十大方法</a:t>
            </a:r>
          </a:p>
        </p:txBody>
      </p:sp>
    </p:spTree>
    <p:extLst>
      <p:ext uri="{BB962C8B-B14F-4D97-AF65-F5344CB8AC3E}">
        <p14:creationId xmlns:p14="http://schemas.microsoft.com/office/powerpoint/2010/main" val="162456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04CAC49-44B6-46A1-B05C-33783A898CEC}"/>
              </a:ext>
            </a:extLst>
          </p:cNvPr>
          <p:cNvSpPr/>
          <p:nvPr/>
        </p:nvSpPr>
        <p:spPr>
          <a:xfrm>
            <a:off x="3527394" y="1864673"/>
            <a:ext cx="7809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考前保证充足睡眠，蓄精养锐去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迎接考试是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非常必要的。心理学家认为，人们如长期处于紧张的工作学习中，大脑中枢会相应建立起紧张思维运作模式，使人能适应紧张的工作学习。如果突然停下无事可干，原来的生物钟就会打乱，心理模式就无从所适，考生会产生失落、不安和心慌等不适的心理现象，所以考生在考前还是按原来正常的作息时间作息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BADF9980-29C2-49CF-9BBF-9F18D3245CFC}"/>
              </a:ext>
            </a:extLst>
          </p:cNvPr>
          <p:cNvGrpSpPr/>
          <p:nvPr/>
        </p:nvGrpSpPr>
        <p:grpSpPr>
          <a:xfrm>
            <a:off x="975065" y="1919757"/>
            <a:ext cx="2123243" cy="1367161"/>
            <a:chOff x="975065" y="1919757"/>
            <a:chExt cx="2123243" cy="136716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A613B9EC-0DEE-4F5C-AFAE-221F0B93A86E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正常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作息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81221F34-B8EF-46A0-ACC9-8DB5DADEB86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31F34BF-CAB5-4455-A581-8B19EE9A2C0A}"/>
              </a:ext>
            </a:extLst>
          </p:cNvPr>
          <p:cNvSpPr/>
          <p:nvPr/>
        </p:nvSpPr>
        <p:spPr>
          <a:xfrm>
            <a:off x="3527394" y="3902668"/>
            <a:ext cx="7809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心理学研究表明</a:t>
            </a: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人的表情与人内心体验是相互促进的。笑与自信的体验是一致的，相互促进的，充满信心使人微笑，微笑使人增强信心。考前与考中微笑，内心就会自然滋长自信的体验。考场遇到同学面带微笑，打打招呼就会相互鼓励，遇到监考老师面带微笑，主动问好，老师也自然向考生问好，这样在不经意中就消失对考场的陌生感、紧张感，获得心理上的安全感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C414D3D0-7228-48C4-8549-F76577902E89}"/>
              </a:ext>
            </a:extLst>
          </p:cNvPr>
          <p:cNvGrpSpPr/>
          <p:nvPr/>
        </p:nvGrpSpPr>
        <p:grpSpPr>
          <a:xfrm>
            <a:off x="975065" y="3898979"/>
            <a:ext cx="2123243" cy="1367161"/>
            <a:chOff x="975065" y="1919757"/>
            <a:chExt cx="2123243" cy="136716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E4C4B50C-1678-477E-B4A7-2086BEC1FC54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笑对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考试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E3F73A35-0561-494E-B62C-07E26C37E8B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AEC4114-5F75-4896-9629-C3707590FBCE}"/>
              </a:ext>
            </a:extLst>
          </p:cNvPr>
          <p:cNvSpPr/>
          <p:nvPr/>
        </p:nvSpPr>
        <p:spPr>
          <a:xfrm>
            <a:off x="3790765" y="975844"/>
            <a:ext cx="4610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/>
            <a:r>
              <a:rPr lang="zh-CN" altLang="en-US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调整心态十大方法</a:t>
            </a:r>
          </a:p>
        </p:txBody>
      </p:sp>
    </p:spTree>
    <p:extLst>
      <p:ext uri="{BB962C8B-B14F-4D97-AF65-F5344CB8AC3E}">
        <p14:creationId xmlns:p14="http://schemas.microsoft.com/office/powerpoint/2010/main" val="114556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04CAC49-44B6-46A1-B05C-33783A898CEC}"/>
              </a:ext>
            </a:extLst>
          </p:cNvPr>
          <p:cNvSpPr/>
          <p:nvPr/>
        </p:nvSpPr>
        <p:spPr>
          <a:xfrm>
            <a:off x="3527392" y="2003172"/>
            <a:ext cx="7809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无论最终考试结果如何，都请同学们保持一颗平常心，古训道</a:t>
            </a:r>
            <a:r>
              <a:rPr lang="en-US" altLang="zh-CN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:“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不以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物喜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、不以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己卑”，保持一颗平常心，坦然面对一切可能发生的事情，那么无论你将来遇到什么样的顺境或逆境，都能够泰然处之，并且最终一定能够收获人生最美好的果实。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BADF9980-29C2-49CF-9BBF-9F18D3245CFC}"/>
              </a:ext>
            </a:extLst>
          </p:cNvPr>
          <p:cNvGrpSpPr/>
          <p:nvPr/>
        </p:nvGrpSpPr>
        <p:grpSpPr>
          <a:xfrm>
            <a:off x="975065" y="1919757"/>
            <a:ext cx="2123243" cy="1367161"/>
            <a:chOff x="975065" y="1919757"/>
            <a:chExt cx="2123243" cy="136716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A613B9EC-0DEE-4F5C-AFAE-221F0B93A86E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平常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之心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81221F34-B8EF-46A0-ACC9-8DB5DADEB86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31F34BF-CAB5-4455-A581-8B19EE9A2C0A}"/>
              </a:ext>
            </a:extLst>
          </p:cNvPr>
          <p:cNvSpPr/>
          <p:nvPr/>
        </p:nvSpPr>
        <p:spPr>
          <a:xfrm>
            <a:off x="3527393" y="3657611"/>
            <a:ext cx="78093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当你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进入考场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感到有些紧张时，不要过分在意，不妨提醒自己，这是完全正常的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，学霸也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紧张，相信紧张很快就会过去。</a:t>
            </a:r>
          </a:p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考前睡得着是好事，睡不着是常事，也要坦然对待。因为紧张，夜不能寐的事情是常有的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。实在不行，放串讲重播，听起来。</a:t>
            </a:r>
            <a:endParaRPr lang="en-US" altLang="zh-CN" dirty="0" smtClean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457200"/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即使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一夜失眠，对第二天的考试也影响不大，而影响大的倒是自己先乱了方寸，恐惧害怕。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C414D3D0-7228-48C4-8549-F76577902E89}"/>
              </a:ext>
            </a:extLst>
          </p:cNvPr>
          <p:cNvGrpSpPr/>
          <p:nvPr/>
        </p:nvGrpSpPr>
        <p:grpSpPr>
          <a:xfrm>
            <a:off x="975065" y="3989692"/>
            <a:ext cx="2123243" cy="1367161"/>
            <a:chOff x="975065" y="1919757"/>
            <a:chExt cx="2123243" cy="136716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E4C4B50C-1678-477E-B4A7-2086BEC1FC54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勇于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面对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E3F73A35-0561-494E-B62C-07E26C37E8B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AEC4114-5F75-4896-9629-C3707590FBCE}"/>
              </a:ext>
            </a:extLst>
          </p:cNvPr>
          <p:cNvSpPr/>
          <p:nvPr/>
        </p:nvSpPr>
        <p:spPr>
          <a:xfrm>
            <a:off x="3790765" y="975844"/>
            <a:ext cx="4610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/>
            <a:r>
              <a:rPr lang="zh-CN" altLang="en-US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调整心态十大方法</a:t>
            </a:r>
          </a:p>
        </p:txBody>
      </p:sp>
    </p:spTree>
    <p:extLst>
      <p:ext uri="{BB962C8B-B14F-4D97-AF65-F5344CB8AC3E}">
        <p14:creationId xmlns:p14="http://schemas.microsoft.com/office/powerpoint/2010/main" val="93567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E9A0895-DC4D-43E7-A24A-8804EDE5993F}"/>
              </a:ext>
            </a:extLst>
          </p:cNvPr>
          <p:cNvSpPr/>
          <p:nvPr/>
        </p:nvSpPr>
        <p:spPr>
          <a:xfrm>
            <a:off x="5760720" y="0"/>
            <a:ext cx="6431280" cy="6858000"/>
          </a:xfrm>
          <a:prstGeom prst="rect">
            <a:avLst/>
          </a:prstGeom>
          <a:solidFill>
            <a:srgbClr val="E46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C1F165F-37A9-439F-A3CB-09246532F941}"/>
              </a:ext>
            </a:extLst>
          </p:cNvPr>
          <p:cNvSpPr txBox="1"/>
          <p:nvPr/>
        </p:nvSpPr>
        <p:spPr>
          <a:xfrm>
            <a:off x="7244080" y="274122"/>
            <a:ext cx="346456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 smtClean="0">
                <a:blipFill>
                  <a:blip r:embed="rId4"/>
                  <a:stretch>
                    <a:fillRect/>
                  </a:stretch>
                </a:blip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3</a:t>
            </a:r>
            <a:endParaRPr lang="zh-CN" altLang="en-US" sz="23900" dirty="0">
              <a:blipFill>
                <a:blip r:embed="rId4"/>
                <a:stretch>
                  <a:fillRect/>
                </a:stretch>
              </a:blip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41EF246-C874-4060-A93B-5525C12ED896}"/>
              </a:ext>
            </a:extLst>
          </p:cNvPr>
          <p:cNvSpPr txBox="1"/>
          <p:nvPr/>
        </p:nvSpPr>
        <p:spPr>
          <a:xfrm>
            <a:off x="6182360" y="4044385"/>
            <a:ext cx="578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考试注意事项</a:t>
            </a:r>
            <a:endParaRPr lang="zh-CN" altLang="en-US" sz="44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86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1EA4A1C-68C1-4E71-8BC9-8DD50B7EA87E}"/>
              </a:ext>
            </a:extLst>
          </p:cNvPr>
          <p:cNvSpPr/>
          <p:nvPr/>
        </p:nvSpPr>
        <p:spPr>
          <a:xfrm>
            <a:off x="1436592" y="1478283"/>
            <a:ext cx="6819530" cy="408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调整作息时间，早睡早起养足精神</a:t>
            </a:r>
            <a:b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注意饮食健康，忌吃辛辣等重口味食物</a:t>
            </a:r>
            <a:b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拒绝长时间学习，适当放松，复习专注查漏补缺</a:t>
            </a:r>
            <a:b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4.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准备好相关证件</a:t>
            </a: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身份证，准考证等</a:t>
            </a: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、符合考场规定的文具</a:t>
            </a:r>
            <a:b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5.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提前订好高考住宿处，准备充足</a:t>
            </a:r>
            <a:endParaRPr lang="zh-CN" altLang="en-US" b="0" i="0" dirty="0">
              <a:solidFill>
                <a:schemeClr val="bg1"/>
              </a:solidFill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EE93215A-F367-4F18-A234-F9B4CB7FD8F3}"/>
              </a:ext>
            </a:extLst>
          </p:cNvPr>
          <p:cNvGrpSpPr/>
          <p:nvPr/>
        </p:nvGrpSpPr>
        <p:grpSpPr>
          <a:xfrm>
            <a:off x="4846357" y="1355352"/>
            <a:ext cx="4773815" cy="5419677"/>
            <a:chOff x="4206980" y="1299114"/>
            <a:chExt cx="4773815" cy="541967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3B2C1C8C-77CE-452B-B958-6C1233DD1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392" y="1299114"/>
              <a:ext cx="1108216" cy="110821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40A730C1-31D3-4582-8E3A-F699974DE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802" y="2280999"/>
              <a:ext cx="1144604" cy="108179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2BD344C1-BAA7-4AA2-8ADE-36ECA1788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54" y="2996488"/>
              <a:ext cx="1498846" cy="149884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D5D992CC-DCDD-46B1-B3C2-FDB23FD4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317" y="3889236"/>
              <a:ext cx="1423478" cy="142347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873B7E57-6B0C-449D-9590-8E190731C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980" y="4590207"/>
              <a:ext cx="2128584" cy="2128584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E2964859-5757-4E7F-9D16-AF07B3554A21}"/>
              </a:ext>
            </a:extLst>
          </p:cNvPr>
          <p:cNvSpPr/>
          <p:nvPr/>
        </p:nvSpPr>
        <p:spPr>
          <a:xfrm>
            <a:off x="912920" y="775893"/>
            <a:ext cx="2957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考前注意事项：</a:t>
            </a:r>
            <a:endParaRPr lang="zh-CN" altLang="en-US" sz="2800" b="0" i="0" dirty="0">
              <a:solidFill>
                <a:schemeClr val="bg1"/>
              </a:solidFill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14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BF909DD-08B4-4932-A1F7-43251839682D}"/>
              </a:ext>
            </a:extLst>
          </p:cNvPr>
          <p:cNvSpPr/>
          <p:nvPr/>
        </p:nvSpPr>
        <p:spPr>
          <a:xfrm>
            <a:off x="1352365" y="1106524"/>
            <a:ext cx="9806866" cy="491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试卷发下先写名字</a:t>
            </a:r>
          </a:p>
          <a:p>
            <a:pPr>
              <a:lnSpc>
                <a:spcPct val="300000"/>
              </a:lnSpc>
            </a:pP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答完试卷一定记得填涂答题卡，以免时间来不及填涂</a:t>
            </a:r>
          </a:p>
          <a:p>
            <a:pPr>
              <a:lnSpc>
                <a:spcPct val="300000"/>
              </a:lnSpc>
            </a:pP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千万不要在答题卡上把答案写错位置仔细答题，把握好时间</a:t>
            </a:r>
            <a:endParaRPr lang="en-US" altLang="zh-CN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>
              <a:lnSpc>
                <a:spcPct val="300000"/>
              </a:lnSpc>
            </a:pP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4.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尽量少喝水，减少去厕所的次数少喝水</a:t>
            </a:r>
          </a:p>
          <a:p>
            <a:pPr>
              <a:lnSpc>
                <a:spcPct val="300000"/>
              </a:lnSpc>
            </a:pP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5.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考试掌握好节奏，做题可先易后难</a:t>
            </a:r>
            <a:endParaRPr lang="en-US" altLang="zh-CN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>
              <a:lnSpc>
                <a:spcPct val="300000"/>
              </a:lnSpc>
            </a:pP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6.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试卷有缺页、模糊等问题可以举手示意监考老师，有突发状况也需要及时作出应对和处理等。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DC00E88-9D2E-40A7-87E7-07B206046E5B}"/>
              </a:ext>
            </a:extLst>
          </p:cNvPr>
          <p:cNvSpPr/>
          <p:nvPr/>
        </p:nvSpPr>
        <p:spPr>
          <a:xfrm>
            <a:off x="912920" y="775893"/>
            <a:ext cx="2957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考时注意事项：</a:t>
            </a:r>
            <a:endParaRPr lang="zh-CN" altLang="en-US" sz="2800" b="0" i="0" dirty="0">
              <a:solidFill>
                <a:schemeClr val="bg1"/>
              </a:solidFill>
              <a:effectLst/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DFC6242-38DD-4439-B6C4-555AF39A5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95" y="1299113"/>
            <a:ext cx="4172505" cy="41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7DFBD30-8A47-461E-92E3-16A9EB61FE34}"/>
              </a:ext>
            </a:extLst>
          </p:cNvPr>
          <p:cNvSpPr txBox="1"/>
          <p:nvPr/>
        </p:nvSpPr>
        <p:spPr>
          <a:xfrm>
            <a:off x="986063" y="821791"/>
            <a:ext cx="578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老师的寄语：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77031B6-ED8A-42F1-8A02-7E93E8805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82" y="1076926"/>
            <a:ext cx="8838461" cy="68232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C3C5BC4-7480-4E12-9C82-9F80AB65C5D8}"/>
              </a:ext>
            </a:extLst>
          </p:cNvPr>
          <p:cNvSpPr txBox="1"/>
          <p:nvPr/>
        </p:nvSpPr>
        <p:spPr>
          <a:xfrm>
            <a:off x="3205480" y="1100690"/>
            <a:ext cx="5781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考试还剩下</a:t>
            </a:r>
            <a:r>
              <a:rPr lang="en-US" altLang="zh-CN" sz="2800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7</a:t>
            </a:r>
            <a:r>
              <a:rPr lang="zh-CN" altLang="en-US" sz="2800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天</a:t>
            </a:r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！</a:t>
            </a:r>
            <a:endParaRPr lang="en-US" altLang="zh-CN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同学们，</a:t>
            </a:r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放手一搏吧！</a:t>
            </a:r>
            <a:endParaRPr lang="en-US" altLang="zh-CN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老师在</a:t>
            </a:r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这里，等你们回来！</a:t>
            </a:r>
            <a:endParaRPr lang="en-US" altLang="zh-CN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加油，我为你们骄傲！</a:t>
            </a:r>
          </a:p>
        </p:txBody>
      </p:sp>
    </p:spTree>
    <p:extLst>
      <p:ext uri="{BB962C8B-B14F-4D97-AF65-F5344CB8AC3E}">
        <p14:creationId xmlns:p14="http://schemas.microsoft.com/office/powerpoint/2010/main" val="127329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49DA4F1-6CBD-4C67-87CA-53DE675B1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1" y="-186431"/>
            <a:ext cx="11363418" cy="5486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F7F1738-2463-4188-B9AF-CF79237EC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05" y="4063807"/>
            <a:ext cx="4246495" cy="279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3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2265012-B089-425B-A574-861C65733042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C356F4D-BA2D-45E4-8829-C4BF78132CE7}"/>
              </a:ext>
            </a:extLst>
          </p:cNvPr>
          <p:cNvSpPr txBox="1"/>
          <p:nvPr/>
        </p:nvSpPr>
        <p:spPr>
          <a:xfrm>
            <a:off x="5064760" y="1233760"/>
            <a:ext cx="578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一、最初的梦想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D3698D15-B6C4-4E21-AE18-8A35BF17CE82}"/>
              </a:ext>
            </a:extLst>
          </p:cNvPr>
          <p:cNvSpPr txBox="1"/>
          <p:nvPr/>
        </p:nvSpPr>
        <p:spPr>
          <a:xfrm>
            <a:off x="5064760" y="2703562"/>
            <a:ext cx="578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二、保持良好的心态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10EB987-0491-40A0-990E-6C0F7A42FADD}"/>
              </a:ext>
            </a:extLst>
          </p:cNvPr>
          <p:cNvSpPr txBox="1"/>
          <p:nvPr/>
        </p:nvSpPr>
        <p:spPr>
          <a:xfrm>
            <a:off x="5064760" y="4173364"/>
            <a:ext cx="578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三</a:t>
            </a:r>
            <a:r>
              <a:rPr lang="zh-CN" altLang="en-US" sz="4400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、考试注意事项</a:t>
            </a:r>
            <a:endParaRPr lang="zh-CN" altLang="en-US" sz="44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1EC0284-9C18-449C-8B5C-8E94D3A45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3880392"/>
            <a:ext cx="2444208" cy="24442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1694362-DD04-43BF-9F59-BD733A35B654}"/>
              </a:ext>
            </a:extLst>
          </p:cNvPr>
          <p:cNvSpPr txBox="1"/>
          <p:nvPr/>
        </p:nvSpPr>
        <p:spPr>
          <a:xfrm>
            <a:off x="1921973" y="1797276"/>
            <a:ext cx="1292662" cy="20831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45955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E9A0895-DC4D-43E7-A24A-8804EDE5993F}"/>
              </a:ext>
            </a:extLst>
          </p:cNvPr>
          <p:cNvSpPr/>
          <p:nvPr/>
        </p:nvSpPr>
        <p:spPr>
          <a:xfrm>
            <a:off x="5760720" y="0"/>
            <a:ext cx="6431280" cy="6858000"/>
          </a:xfrm>
          <a:prstGeom prst="rect">
            <a:avLst/>
          </a:prstGeom>
          <a:solidFill>
            <a:srgbClr val="E46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C1F165F-37A9-439F-A3CB-09246532F941}"/>
              </a:ext>
            </a:extLst>
          </p:cNvPr>
          <p:cNvSpPr txBox="1"/>
          <p:nvPr/>
        </p:nvSpPr>
        <p:spPr>
          <a:xfrm>
            <a:off x="7244080" y="274122"/>
            <a:ext cx="346456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blipFill>
                  <a:blip r:embed="rId4"/>
                  <a:stretch>
                    <a:fillRect/>
                  </a:stretch>
                </a:blip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</a:t>
            </a:r>
            <a:endParaRPr lang="zh-CN" altLang="en-US" sz="23900" dirty="0">
              <a:blipFill>
                <a:blip r:embed="rId4"/>
                <a:stretch>
                  <a:fillRect/>
                </a:stretch>
              </a:blip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41EF246-C874-4060-A93B-5525C12ED896}"/>
              </a:ext>
            </a:extLst>
          </p:cNvPr>
          <p:cNvSpPr txBox="1"/>
          <p:nvPr/>
        </p:nvSpPr>
        <p:spPr>
          <a:xfrm>
            <a:off x="6182360" y="4044385"/>
            <a:ext cx="578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最初的梦想</a:t>
            </a:r>
          </a:p>
        </p:txBody>
      </p:sp>
    </p:spTree>
    <p:extLst>
      <p:ext uri="{BB962C8B-B14F-4D97-AF65-F5344CB8AC3E}">
        <p14:creationId xmlns:p14="http://schemas.microsoft.com/office/powerpoint/2010/main" val="63131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AAD20D2B-A236-4AB9-B6F8-6DDDB0173513}"/>
              </a:ext>
            </a:extLst>
          </p:cNvPr>
          <p:cNvGrpSpPr/>
          <p:nvPr/>
        </p:nvGrpSpPr>
        <p:grpSpPr>
          <a:xfrm>
            <a:off x="1439365" y="-835979"/>
            <a:ext cx="9313270" cy="6858000"/>
            <a:chOff x="1439366" y="-1022410"/>
            <a:chExt cx="9313270" cy="685800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="" id="{32B06DAB-8A61-4C1B-A8BA-C5954A54FDCB}"/>
                </a:ext>
              </a:extLst>
            </p:cNvPr>
            <p:cNvSpPr txBox="1"/>
            <p:nvPr/>
          </p:nvSpPr>
          <p:spPr>
            <a:xfrm>
              <a:off x="3512821" y="2732359"/>
              <a:ext cx="516636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星辰大海</a:t>
              </a:r>
              <a:endParaRPr lang="en-US" altLang="zh-CN" sz="4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以梦为马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0DDBBE39-B540-4371-9FC7-8665937CE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27"/>
            <a:stretch/>
          </p:blipFill>
          <p:spPr>
            <a:xfrm>
              <a:off x="1439366" y="-1022410"/>
              <a:ext cx="3440837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9EC94E50-CABD-467B-AAAD-22E2336A4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7"/>
            <a:stretch/>
          </p:blipFill>
          <p:spPr>
            <a:xfrm>
              <a:off x="7311798" y="-1022410"/>
              <a:ext cx="3440838" cy="6858000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96415F4-9968-4893-AD40-5F0AB4B069CD}"/>
              </a:ext>
            </a:extLst>
          </p:cNvPr>
          <p:cNvSpPr txBox="1"/>
          <p:nvPr/>
        </p:nvSpPr>
        <p:spPr>
          <a:xfrm>
            <a:off x="1985478" y="4880986"/>
            <a:ext cx="822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还记得你们曾经的梦想吗？你们的梦想要实现了吗？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F9353224-32C9-40A1-83FC-A58317CBA58C}"/>
              </a:ext>
            </a:extLst>
          </p:cNvPr>
          <p:cNvCxnSpPr/>
          <p:nvPr/>
        </p:nvCxnSpPr>
        <p:spPr>
          <a:xfrm>
            <a:off x="1660124" y="4545367"/>
            <a:ext cx="89043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7F2EF51-0AEE-4767-800D-4E19F2E47012}"/>
              </a:ext>
            </a:extLst>
          </p:cNvPr>
          <p:cNvSpPr txBox="1"/>
          <p:nvPr/>
        </p:nvSpPr>
        <p:spPr>
          <a:xfrm>
            <a:off x="2001753" y="5365387"/>
            <a:ext cx="822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“寒窗苦读”一载春秋，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战斗一触即发，向梦想冲刺！</a:t>
            </a:r>
          </a:p>
        </p:txBody>
      </p:sp>
    </p:spTree>
    <p:extLst>
      <p:ext uri="{BB962C8B-B14F-4D97-AF65-F5344CB8AC3E}">
        <p14:creationId xmlns:p14="http://schemas.microsoft.com/office/powerpoint/2010/main" val="424018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C111B14-C759-451E-9BD7-3B8A5D38B44F}"/>
              </a:ext>
            </a:extLst>
          </p:cNvPr>
          <p:cNvSpPr/>
          <p:nvPr/>
        </p:nvSpPr>
        <p:spPr>
          <a:xfrm>
            <a:off x="2288958" y="2599719"/>
            <a:ext cx="8213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梦想，是对未来的一种期望，指在现在想未来的事或是可以达到但必须努力才可以达到的情况，梦想就是一种让你感到坚持就是幸福的东西，甚至其可以视为一种信仰。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F7F1738-2463-4188-B9AF-CF79237EC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78" y="3479703"/>
            <a:ext cx="4246495" cy="2794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EDC85D3-C4E4-4A39-8CCF-A7EE511BF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240"/>
            <a:ext cx="3165928" cy="27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2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E9A0895-DC4D-43E7-A24A-8804EDE5993F}"/>
              </a:ext>
            </a:extLst>
          </p:cNvPr>
          <p:cNvSpPr/>
          <p:nvPr/>
        </p:nvSpPr>
        <p:spPr>
          <a:xfrm>
            <a:off x="5760720" y="0"/>
            <a:ext cx="6431280" cy="6858000"/>
          </a:xfrm>
          <a:prstGeom prst="rect">
            <a:avLst/>
          </a:prstGeom>
          <a:solidFill>
            <a:srgbClr val="E46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C1F165F-37A9-439F-A3CB-09246532F941}"/>
              </a:ext>
            </a:extLst>
          </p:cNvPr>
          <p:cNvSpPr txBox="1"/>
          <p:nvPr/>
        </p:nvSpPr>
        <p:spPr>
          <a:xfrm>
            <a:off x="7244080" y="274122"/>
            <a:ext cx="346456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blipFill>
                  <a:blip r:embed="rId4"/>
                  <a:stretch>
                    <a:fillRect/>
                  </a:stretch>
                </a:blip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</a:t>
            </a:r>
            <a:endParaRPr lang="zh-CN" altLang="en-US" sz="23900" dirty="0">
              <a:blipFill>
                <a:blip r:embed="rId4"/>
                <a:stretch>
                  <a:fillRect/>
                </a:stretch>
              </a:blip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41EF246-C874-4060-A93B-5525C12ED896}"/>
              </a:ext>
            </a:extLst>
          </p:cNvPr>
          <p:cNvSpPr txBox="1"/>
          <p:nvPr/>
        </p:nvSpPr>
        <p:spPr>
          <a:xfrm>
            <a:off x="6182360" y="4044385"/>
            <a:ext cx="5781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保持良好的心态</a:t>
            </a:r>
          </a:p>
        </p:txBody>
      </p:sp>
    </p:spTree>
    <p:extLst>
      <p:ext uri="{BB962C8B-B14F-4D97-AF65-F5344CB8AC3E}">
        <p14:creationId xmlns:p14="http://schemas.microsoft.com/office/powerpoint/2010/main" val="209191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A6F3385-0BF0-43E8-AEF8-CAD996791F07}"/>
              </a:ext>
            </a:extLst>
          </p:cNvPr>
          <p:cNvSpPr/>
          <p:nvPr/>
        </p:nvSpPr>
        <p:spPr>
          <a:xfrm>
            <a:off x="1756299" y="2523049"/>
            <a:ext cx="86794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心态表示一个人的精神状态，只要有良好的心态，你就能每天保持饱满的心情。精神打起来，好运自然来。</a:t>
            </a:r>
            <a:endParaRPr lang="en-US" altLang="zh-CN" sz="24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457200" algn="just"/>
            <a:r>
              <a:rPr lang="zh-CN" altLang="en-US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记住做任何事情一定要有积极的</a:t>
            </a:r>
            <a:r>
              <a:rPr lang="zh-CN" altLang="en-US" sz="2400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心态。一旦</a:t>
            </a:r>
            <a:r>
              <a:rPr lang="zh-CN" altLang="en-US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失去他，就跳出去，要学会调整心态，有良好的心态工作就会有方向，人只要不失去方向就不会失去自己。</a:t>
            </a:r>
          </a:p>
          <a:p>
            <a:pPr indent="457200"/>
            <a:r>
              <a:rPr lang="zh-CN" altLang="en-US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心态的好坏，在于平常的及时调整和修炼并形成习惯。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BDFA0F3-5680-42F2-98B9-98530084EE7A}"/>
              </a:ext>
            </a:extLst>
          </p:cNvPr>
          <p:cNvSpPr/>
          <p:nvPr/>
        </p:nvSpPr>
        <p:spPr>
          <a:xfrm>
            <a:off x="4027503" y="1531515"/>
            <a:ext cx="4136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/>
            <a:r>
              <a:rPr lang="zh-CN" altLang="en-US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心态的重要性？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E636D7E-78C3-4C20-93FF-477208864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52" y="603997"/>
            <a:ext cx="3752048" cy="25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04CAC49-44B6-46A1-B05C-33783A898CEC}"/>
              </a:ext>
            </a:extLst>
          </p:cNvPr>
          <p:cNvSpPr/>
          <p:nvPr/>
        </p:nvSpPr>
        <p:spPr>
          <a:xfrm>
            <a:off x="3527394" y="2003174"/>
            <a:ext cx="7809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不管你现在是成绩拔尖，还是跟别人有一定差距，千万别忘了每天都带着信心起床。不论个人情况怎样，每人都有自己的优势和不足。不管怎样，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在考试前夕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，对于自己的缺点和不足不要过多自我责备，要多看、多想、多忆自己的长处和潜力，激发自信心。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F40F3D9-BBC2-4581-99A6-AEB3DBCBF71F}"/>
              </a:ext>
            </a:extLst>
          </p:cNvPr>
          <p:cNvSpPr/>
          <p:nvPr/>
        </p:nvSpPr>
        <p:spPr>
          <a:xfrm>
            <a:off x="3790765" y="975844"/>
            <a:ext cx="4610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/>
            <a:r>
              <a:rPr lang="zh-CN" altLang="en-US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调整心态十大方法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BADF9980-29C2-49CF-9BBF-9F18D3245CFC}"/>
              </a:ext>
            </a:extLst>
          </p:cNvPr>
          <p:cNvGrpSpPr/>
          <p:nvPr/>
        </p:nvGrpSpPr>
        <p:grpSpPr>
          <a:xfrm>
            <a:off x="975065" y="1919757"/>
            <a:ext cx="2123243" cy="1367161"/>
            <a:chOff x="975065" y="1919757"/>
            <a:chExt cx="2123243" cy="136716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A613B9EC-0DEE-4F5C-AFAE-221F0B93A86E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强化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自信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81221F34-B8EF-46A0-ACC9-8DB5DADEB86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31F34BF-CAB5-4455-A581-8B19EE9A2C0A}"/>
              </a:ext>
            </a:extLst>
          </p:cNvPr>
          <p:cNvSpPr/>
          <p:nvPr/>
        </p:nvSpPr>
        <p:spPr>
          <a:xfrm>
            <a:off x="3527394" y="3584502"/>
            <a:ext cx="78093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心理学认为，人的学习生活中，情绪扮演着十分重要的角色，它象染色剂，使人的学习生活染上各种各样的色彩。在迎考复习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和考试中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，要学会转移情绪，将自己的情绪调整到最佳状态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457200"/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在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情绪紧张的时候，听听轻音乐，哼哼小调，或伸伸手，弯弯腰，摇摇脖子；或与同学聊聊天，讲讲趣事，幽默幽默。考场上可做做深呼吸、望望窗外。通过这些，调节了心理，优化了情绪。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C414D3D0-7228-48C4-8549-F76577902E89}"/>
              </a:ext>
            </a:extLst>
          </p:cNvPr>
          <p:cNvGrpSpPr/>
          <p:nvPr/>
        </p:nvGrpSpPr>
        <p:grpSpPr>
          <a:xfrm>
            <a:off x="975065" y="3778084"/>
            <a:ext cx="2123243" cy="1367161"/>
            <a:chOff x="975065" y="1919757"/>
            <a:chExt cx="2123243" cy="136716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E4C4B50C-1678-477E-B4A7-2086BEC1FC54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优化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情绪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E3F73A35-0561-494E-B62C-07E26C37E8B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58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2256546-F50F-47A7-B90F-57C5F1C7D5D4}"/>
              </a:ext>
            </a:extLst>
          </p:cNvPr>
          <p:cNvSpPr/>
          <p:nvPr/>
        </p:nvSpPr>
        <p:spPr>
          <a:xfrm>
            <a:off x="736600" y="533400"/>
            <a:ext cx="10718800" cy="5791200"/>
          </a:xfrm>
          <a:prstGeom prst="rect">
            <a:avLst/>
          </a:prstGeom>
          <a:solidFill>
            <a:srgbClr val="E46F56"/>
          </a:solidFill>
          <a:ln w="19050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04CAC49-44B6-46A1-B05C-33783A898CEC}"/>
              </a:ext>
            </a:extLst>
          </p:cNvPr>
          <p:cNvSpPr/>
          <p:nvPr/>
        </p:nvSpPr>
        <p:spPr>
          <a:xfrm>
            <a:off x="3527394" y="2003174"/>
            <a:ext cx="7809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临考前降低心理预期目标，不要老想着一定要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考</a:t>
            </a:r>
            <a:r>
              <a:rPr lang="en-US" altLang="zh-CN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100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分。</a:t>
            </a:r>
            <a:endParaRPr lang="en-US" altLang="zh-CN" dirty="0" smtClean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457200"/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要知道考试只是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人生中的一个阶段并不是全部。只要以平常心对待考试，充分发挥了自己的水平就是胜利。若把复习与考试看成一种挑战，会激发自己很快进入状态</a:t>
            </a: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把它看成一种锻炼，会以平和的心态投入</a:t>
            </a: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把它看成一次机会，会以积极的心态迎接。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BADF9980-29C2-49CF-9BBF-9F18D3245CFC}"/>
              </a:ext>
            </a:extLst>
          </p:cNvPr>
          <p:cNvGrpSpPr/>
          <p:nvPr/>
        </p:nvGrpSpPr>
        <p:grpSpPr>
          <a:xfrm>
            <a:off x="975065" y="1919757"/>
            <a:ext cx="2123243" cy="1367161"/>
            <a:chOff x="975065" y="1919757"/>
            <a:chExt cx="2123243" cy="136716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A613B9EC-0DEE-4F5C-AFAE-221F0B93A86E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自我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减压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81221F34-B8EF-46A0-ACC9-8DB5DADEB86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31F34BF-CAB5-4455-A581-8B19EE9A2C0A}"/>
              </a:ext>
            </a:extLst>
          </p:cNvPr>
          <p:cNvSpPr/>
          <p:nvPr/>
        </p:nvSpPr>
        <p:spPr>
          <a:xfrm>
            <a:off x="3527394" y="3778084"/>
            <a:ext cx="78093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自我质辩是心态自我调整的良方之一。比如，有“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离考试越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近，便越担心自己能力”的忧虑的同学，不妨进行如下自我质辩</a:t>
            </a:r>
            <a:r>
              <a:rPr lang="en-US" altLang="zh-CN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</a:t>
            </a:r>
          </a:p>
          <a:p>
            <a:pPr indent="457200"/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自问</a:t>
            </a: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这种担心必要吗</a:t>
            </a: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?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自答</a:t>
            </a:r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毫无必要，平时自己一向学习认真，虽不十分优秀，但只要认真做好考前准备，正常发挥，这次考试完全可以考好，根本不必为这无端的担心而苦恼</a:t>
            </a:r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pPr indent="457200"/>
            <a:r>
              <a:rPr lang="zh-CN" altLang="en-US" dirty="0" smtClean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通过</a:t>
            </a:r>
            <a:r>
              <a:rPr lang="zh-CN" altLang="en-US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这样自我质辩，心中的担忧也就化解了。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C414D3D0-7228-48C4-8549-F76577902E89}"/>
              </a:ext>
            </a:extLst>
          </p:cNvPr>
          <p:cNvGrpSpPr/>
          <p:nvPr/>
        </p:nvGrpSpPr>
        <p:grpSpPr>
          <a:xfrm>
            <a:off x="975065" y="3778084"/>
            <a:ext cx="2123243" cy="1367161"/>
            <a:chOff x="975065" y="1919757"/>
            <a:chExt cx="2123243" cy="136716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E4C4B50C-1678-477E-B4A7-2086BEC1FC54}"/>
                </a:ext>
              </a:extLst>
            </p:cNvPr>
            <p:cNvSpPr/>
            <p:nvPr/>
          </p:nvSpPr>
          <p:spPr>
            <a:xfrm>
              <a:off x="975065" y="2064728"/>
              <a:ext cx="21232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自我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  <a:p>
              <a:pPr indent="457200" algn="ctr"/>
              <a:r>
                <a:rPr lang="zh-CN" altLang="en-US" sz="32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质辩</a:t>
              </a:r>
              <a:endParaRPr lang="en-US" altLang="zh-CN" sz="3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E3F73A35-0561-494E-B62C-07E26C37E8B9}"/>
                </a:ext>
              </a:extLst>
            </p:cNvPr>
            <p:cNvSpPr/>
            <p:nvPr/>
          </p:nvSpPr>
          <p:spPr>
            <a:xfrm>
              <a:off x="1597980" y="1919757"/>
              <a:ext cx="1367161" cy="136716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AEC4114-5F75-4896-9629-C3707590FBCE}"/>
              </a:ext>
            </a:extLst>
          </p:cNvPr>
          <p:cNvSpPr/>
          <p:nvPr/>
        </p:nvSpPr>
        <p:spPr>
          <a:xfrm>
            <a:off x="3790765" y="975844"/>
            <a:ext cx="4610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/>
            <a:r>
              <a:rPr lang="zh-CN" altLang="en-US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调整心态十大方法</a:t>
            </a:r>
          </a:p>
        </p:txBody>
      </p:sp>
    </p:spTree>
    <p:extLst>
      <p:ext uri="{BB962C8B-B14F-4D97-AF65-F5344CB8AC3E}">
        <p14:creationId xmlns:p14="http://schemas.microsoft.com/office/powerpoint/2010/main" val="1499951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1346</Words>
  <Application>Microsoft Macintosh PowerPoint</Application>
  <PresentationFormat>宽屏</PresentationFormat>
  <Paragraphs>77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STXingkai</vt:lpstr>
      <vt:lpstr>等线</vt:lpstr>
      <vt:lpstr>等线 Light</vt:lpstr>
      <vt:lpstr>站酷快乐体2016修订版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瞳 梓</dc:creator>
  <cp:lastModifiedBy>Microsoft Office 用户</cp:lastModifiedBy>
  <cp:revision>29</cp:revision>
  <dcterms:created xsi:type="dcterms:W3CDTF">2020-06-04T13:09:06Z</dcterms:created>
  <dcterms:modified xsi:type="dcterms:W3CDTF">2021-04-03T09:43:59Z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v1.0_mb_l/F5jP2AWrfY/G+4U0FiRQ==</vt:lpwstr>
  </property>
</Properties>
</file>